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0" r:id="rId4"/>
    <p:sldId id="261" r:id="rId5"/>
    <p:sldId id="263" r:id="rId6"/>
    <p:sldId id="301" r:id="rId7"/>
    <p:sldId id="267" r:id="rId8"/>
    <p:sldId id="268" r:id="rId9"/>
    <p:sldId id="271" r:id="rId10"/>
    <p:sldId id="274" r:id="rId11"/>
    <p:sldId id="295" r:id="rId12"/>
    <p:sldId id="296" r:id="rId13"/>
    <p:sldId id="297" r:id="rId14"/>
    <p:sldId id="302" r:id="rId15"/>
    <p:sldId id="298" r:id="rId16"/>
    <p:sldId id="299" r:id="rId17"/>
    <p:sldId id="304" r:id="rId18"/>
    <p:sldId id="305" r:id="rId19"/>
    <p:sldId id="285" r:id="rId20"/>
    <p:sldId id="306" r:id="rId21"/>
    <p:sldId id="289" r:id="rId22"/>
    <p:sldId id="291" r:id="rId23"/>
    <p:sldId id="293" r:id="rId24"/>
    <p:sldId id="27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69" d="100"/>
          <a:sy n="69" d="100"/>
        </p:scale>
        <p:origin x="65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7A5D5F59-9AA9-44A0-8D25-476F89BEC543}" type="datetimeFigureOut">
              <a:rPr lang="en-IN" smtClean="0"/>
              <a:t>21-02-2023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732A85F-ED0F-45CF-938F-456DD7012FCC}" type="slidenum">
              <a:rPr lang="en-IN" smtClean="0"/>
              <a:t>‹#›</a:t>
            </a:fld>
            <a:endParaRPr lang="en-IN"/>
          </a:p>
        </p:txBody>
      </p:sp>
    </p:spTree>
    <p:extLst>
      <p:ext uri="{BB962C8B-B14F-4D97-AF65-F5344CB8AC3E}">
        <p14:creationId xmlns:p14="http://schemas.microsoft.com/office/powerpoint/2010/main" val="2275745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7A5D5F59-9AA9-44A0-8D25-476F89BEC543}" type="datetimeFigureOut">
              <a:rPr lang="en-IN" smtClean="0"/>
              <a:t>21-02-2023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732A85F-ED0F-45CF-938F-456DD7012FCC}" type="slidenum">
              <a:rPr lang="en-IN" smtClean="0"/>
              <a:t>‹#›</a:t>
            </a:fld>
            <a:endParaRPr lang="en-IN"/>
          </a:p>
        </p:txBody>
      </p:sp>
    </p:spTree>
    <p:extLst>
      <p:ext uri="{BB962C8B-B14F-4D97-AF65-F5344CB8AC3E}">
        <p14:creationId xmlns:p14="http://schemas.microsoft.com/office/powerpoint/2010/main" val="2061415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7A5D5F59-9AA9-44A0-8D25-476F89BEC543}" type="datetimeFigureOut">
              <a:rPr lang="en-IN" smtClean="0"/>
              <a:t>21-02-2023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732A85F-ED0F-45CF-938F-456DD7012FCC}" type="slidenum">
              <a:rPr lang="en-IN" smtClean="0"/>
              <a:t>‹#›</a:t>
            </a:fld>
            <a:endParaRPr lang="en-IN"/>
          </a:p>
        </p:txBody>
      </p:sp>
    </p:spTree>
    <p:extLst>
      <p:ext uri="{BB962C8B-B14F-4D97-AF65-F5344CB8AC3E}">
        <p14:creationId xmlns:p14="http://schemas.microsoft.com/office/powerpoint/2010/main" val="564936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7A5D5F59-9AA9-44A0-8D25-476F89BEC543}" type="datetimeFigureOut">
              <a:rPr lang="en-IN" smtClean="0"/>
              <a:t>21-02-2023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732A85F-ED0F-45CF-938F-456DD7012FCC}" type="slidenum">
              <a:rPr lang="en-IN" smtClean="0"/>
              <a:t>‹#›</a:t>
            </a:fld>
            <a:endParaRPr lang="en-IN"/>
          </a:p>
        </p:txBody>
      </p:sp>
    </p:spTree>
    <p:extLst>
      <p:ext uri="{BB962C8B-B14F-4D97-AF65-F5344CB8AC3E}">
        <p14:creationId xmlns:p14="http://schemas.microsoft.com/office/powerpoint/2010/main" val="1145954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A5D5F59-9AA9-44A0-8D25-476F89BEC543}" type="datetimeFigureOut">
              <a:rPr lang="en-IN" smtClean="0"/>
              <a:t>21-02-2023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732A85F-ED0F-45CF-938F-456DD7012FCC}" type="slidenum">
              <a:rPr lang="en-IN" smtClean="0"/>
              <a:t>‹#›</a:t>
            </a:fld>
            <a:endParaRPr lang="en-IN"/>
          </a:p>
        </p:txBody>
      </p:sp>
    </p:spTree>
    <p:extLst>
      <p:ext uri="{BB962C8B-B14F-4D97-AF65-F5344CB8AC3E}">
        <p14:creationId xmlns:p14="http://schemas.microsoft.com/office/powerpoint/2010/main" val="1068826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7A5D5F59-9AA9-44A0-8D25-476F89BEC543}" type="datetimeFigureOut">
              <a:rPr lang="en-IN" smtClean="0"/>
              <a:t>21-02-2023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732A85F-ED0F-45CF-938F-456DD7012FCC}" type="slidenum">
              <a:rPr lang="en-IN" smtClean="0"/>
              <a:t>‹#›</a:t>
            </a:fld>
            <a:endParaRPr lang="en-IN"/>
          </a:p>
        </p:txBody>
      </p:sp>
    </p:spTree>
    <p:extLst>
      <p:ext uri="{BB962C8B-B14F-4D97-AF65-F5344CB8AC3E}">
        <p14:creationId xmlns:p14="http://schemas.microsoft.com/office/powerpoint/2010/main" val="775550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7A5D5F59-9AA9-44A0-8D25-476F89BEC543}" type="datetimeFigureOut">
              <a:rPr lang="en-IN" smtClean="0"/>
              <a:t>21-02-2023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9732A85F-ED0F-45CF-938F-456DD7012FCC}" type="slidenum">
              <a:rPr lang="en-IN" smtClean="0"/>
              <a:t>‹#›</a:t>
            </a:fld>
            <a:endParaRPr lang="en-IN"/>
          </a:p>
        </p:txBody>
      </p:sp>
    </p:spTree>
    <p:extLst>
      <p:ext uri="{BB962C8B-B14F-4D97-AF65-F5344CB8AC3E}">
        <p14:creationId xmlns:p14="http://schemas.microsoft.com/office/powerpoint/2010/main" val="3087126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7A5D5F59-9AA9-44A0-8D25-476F89BEC543}" type="datetimeFigureOut">
              <a:rPr lang="en-IN" smtClean="0"/>
              <a:t>21-02-2023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9732A85F-ED0F-45CF-938F-456DD7012FCC}" type="slidenum">
              <a:rPr lang="en-IN" smtClean="0"/>
              <a:t>‹#›</a:t>
            </a:fld>
            <a:endParaRPr lang="en-IN"/>
          </a:p>
        </p:txBody>
      </p:sp>
    </p:spTree>
    <p:extLst>
      <p:ext uri="{BB962C8B-B14F-4D97-AF65-F5344CB8AC3E}">
        <p14:creationId xmlns:p14="http://schemas.microsoft.com/office/powerpoint/2010/main" val="2130363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5D5F59-9AA9-44A0-8D25-476F89BEC543}" type="datetimeFigureOut">
              <a:rPr lang="en-IN" smtClean="0"/>
              <a:t>21-02-2023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9732A85F-ED0F-45CF-938F-456DD7012FCC}" type="slidenum">
              <a:rPr lang="en-IN" smtClean="0"/>
              <a:t>‹#›</a:t>
            </a:fld>
            <a:endParaRPr lang="en-IN"/>
          </a:p>
        </p:txBody>
      </p:sp>
    </p:spTree>
    <p:extLst>
      <p:ext uri="{BB962C8B-B14F-4D97-AF65-F5344CB8AC3E}">
        <p14:creationId xmlns:p14="http://schemas.microsoft.com/office/powerpoint/2010/main" val="4095916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A5D5F59-9AA9-44A0-8D25-476F89BEC543}" type="datetimeFigureOut">
              <a:rPr lang="en-IN" smtClean="0"/>
              <a:t>21-02-2023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732A85F-ED0F-45CF-938F-456DD7012FCC}" type="slidenum">
              <a:rPr lang="en-IN" smtClean="0"/>
              <a:t>‹#›</a:t>
            </a:fld>
            <a:endParaRPr lang="en-IN"/>
          </a:p>
        </p:txBody>
      </p:sp>
    </p:spTree>
    <p:extLst>
      <p:ext uri="{BB962C8B-B14F-4D97-AF65-F5344CB8AC3E}">
        <p14:creationId xmlns:p14="http://schemas.microsoft.com/office/powerpoint/2010/main" val="3302383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A5D5F59-9AA9-44A0-8D25-476F89BEC543}" type="datetimeFigureOut">
              <a:rPr lang="en-IN" smtClean="0"/>
              <a:t>21-02-2023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732A85F-ED0F-45CF-938F-456DD7012FCC}" type="slidenum">
              <a:rPr lang="en-IN" smtClean="0"/>
              <a:t>‹#›</a:t>
            </a:fld>
            <a:endParaRPr lang="en-IN"/>
          </a:p>
        </p:txBody>
      </p:sp>
    </p:spTree>
    <p:extLst>
      <p:ext uri="{BB962C8B-B14F-4D97-AF65-F5344CB8AC3E}">
        <p14:creationId xmlns:p14="http://schemas.microsoft.com/office/powerpoint/2010/main" val="666280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5D5F59-9AA9-44A0-8D25-476F89BEC543}" type="datetimeFigureOut">
              <a:rPr lang="en-IN" smtClean="0"/>
              <a:t>21-02-2023</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32A85F-ED0F-45CF-938F-456DD7012FCC}" type="slidenum">
              <a:rPr lang="en-IN" smtClean="0"/>
              <a:t>‹#›</a:t>
            </a:fld>
            <a:endParaRPr lang="en-IN"/>
          </a:p>
        </p:txBody>
      </p:sp>
    </p:spTree>
    <p:extLst>
      <p:ext uri="{BB962C8B-B14F-4D97-AF65-F5344CB8AC3E}">
        <p14:creationId xmlns:p14="http://schemas.microsoft.com/office/powerpoint/2010/main" val="12856392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11968" y="1964573"/>
            <a:ext cx="9144000" cy="2387600"/>
          </a:xfrm>
        </p:spPr>
        <p:txBody>
          <a:bodyPr/>
          <a:lstStyle/>
          <a:p>
            <a:r>
              <a:rPr lang="en-IN" b="1" dirty="0">
                <a:solidFill>
                  <a:srgbClr val="C00000"/>
                </a:solidFill>
                <a:latin typeface="Times New Roman" panose="02020603050405020304" pitchFamily="18" charset="0"/>
                <a:cs typeface="Times New Roman" panose="02020603050405020304" pitchFamily="18" charset="0"/>
              </a:rPr>
              <a:t>INTRODUCTION TO SPECTROMETRY</a:t>
            </a:r>
          </a:p>
        </p:txBody>
      </p:sp>
    </p:spTree>
    <p:extLst>
      <p:ext uri="{BB962C8B-B14F-4D97-AF65-F5344CB8AC3E}">
        <p14:creationId xmlns:p14="http://schemas.microsoft.com/office/powerpoint/2010/main" val="9718123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IN" dirty="0">
                <a:solidFill>
                  <a:srgbClr val="C00000"/>
                </a:solidFill>
                <a:latin typeface="Times New Roman" panose="02020603050405020304" pitchFamily="18" charset="0"/>
                <a:cs typeface="Times New Roman" panose="02020603050405020304" pitchFamily="18" charset="0"/>
              </a:rPr>
              <a:t>Spectroscopic Sources</a:t>
            </a:r>
          </a:p>
        </p:txBody>
      </p:sp>
      <p:sp>
        <p:nvSpPr>
          <p:cNvPr id="3" name="Content Placeholder 2"/>
          <p:cNvSpPr>
            <a:spLocks noGrp="1"/>
          </p:cNvSpPr>
          <p:nvPr>
            <p:ph idx="1"/>
          </p:nvPr>
        </p:nvSpPr>
        <p:spPr>
          <a:xfrm>
            <a:off x="838200" y="1094509"/>
            <a:ext cx="10515600" cy="5082454"/>
          </a:xfrm>
        </p:spPr>
        <p:txBody>
          <a:bodyPr/>
          <a:lstStyle/>
          <a:p>
            <a:r>
              <a:rPr lang="en-IN" dirty="0">
                <a:latin typeface="Times New Roman" panose="02020603050405020304" pitchFamily="18" charset="0"/>
                <a:cs typeface="Times New Roman" panose="02020603050405020304" pitchFamily="18" charset="0"/>
              </a:rPr>
              <a:t>A source must generate a beam of radiation that is sufficiently powerful for easy detection and measurement. </a:t>
            </a:r>
          </a:p>
          <a:p>
            <a:r>
              <a:rPr lang="en-IN" dirty="0">
                <a:latin typeface="Times New Roman" panose="02020603050405020304" pitchFamily="18" charset="0"/>
                <a:cs typeface="Times New Roman" panose="02020603050405020304" pitchFamily="18" charset="0"/>
              </a:rPr>
              <a:t>Continuum sources, which emit radiation that changes in intensity only slowly as a function of wavelength</a:t>
            </a:r>
          </a:p>
          <a:p>
            <a:r>
              <a:rPr lang="en-IN" dirty="0">
                <a:latin typeface="Times New Roman" panose="02020603050405020304" pitchFamily="18" charset="0"/>
                <a:cs typeface="Times New Roman" panose="02020603050405020304" pitchFamily="18" charset="0"/>
              </a:rPr>
              <a:t>Line sources, which emit a limited number of spectral lines, each of which spans a very narrow wavelength range</a:t>
            </a:r>
          </a:p>
        </p:txBody>
      </p:sp>
      <p:pic>
        <p:nvPicPr>
          <p:cNvPr id="5" name="Picture 4"/>
          <p:cNvPicPr>
            <a:picLocks noChangeAspect="1"/>
          </p:cNvPicPr>
          <p:nvPr/>
        </p:nvPicPr>
        <p:blipFill>
          <a:blip r:embed="rId2"/>
          <a:stretch>
            <a:fillRect/>
          </a:stretch>
        </p:blipFill>
        <p:spPr>
          <a:xfrm>
            <a:off x="3293485" y="3859789"/>
            <a:ext cx="5919952" cy="2679557"/>
          </a:xfrm>
          <a:prstGeom prst="rect">
            <a:avLst/>
          </a:prstGeom>
        </p:spPr>
      </p:pic>
    </p:spTree>
    <p:extLst>
      <p:ext uri="{BB962C8B-B14F-4D97-AF65-F5344CB8AC3E}">
        <p14:creationId xmlns:p14="http://schemas.microsoft.com/office/powerpoint/2010/main" val="10822878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17368" y="4031673"/>
            <a:ext cx="5664777" cy="2646218"/>
          </a:xfrm>
          <a:prstGeom prst="rect">
            <a:avLst/>
          </a:prstGeom>
        </p:spPr>
      </p:pic>
      <p:pic>
        <p:nvPicPr>
          <p:cNvPr id="6" name="Picture 5"/>
          <p:cNvPicPr>
            <a:picLocks noChangeAspect="1"/>
          </p:cNvPicPr>
          <p:nvPr/>
        </p:nvPicPr>
        <p:blipFill>
          <a:blip r:embed="rId3"/>
          <a:stretch>
            <a:fillRect/>
          </a:stretch>
        </p:blipFill>
        <p:spPr>
          <a:xfrm>
            <a:off x="124691" y="1"/>
            <a:ext cx="5846618" cy="3906981"/>
          </a:xfrm>
          <a:prstGeom prst="rect">
            <a:avLst/>
          </a:prstGeom>
        </p:spPr>
      </p:pic>
      <p:pic>
        <p:nvPicPr>
          <p:cNvPr id="7" name="Picture 6"/>
          <p:cNvPicPr>
            <a:picLocks noChangeAspect="1"/>
          </p:cNvPicPr>
          <p:nvPr/>
        </p:nvPicPr>
        <p:blipFill>
          <a:blip r:embed="rId4"/>
          <a:stretch>
            <a:fillRect/>
          </a:stretch>
        </p:blipFill>
        <p:spPr>
          <a:xfrm>
            <a:off x="6631564" y="1"/>
            <a:ext cx="5449600" cy="3698298"/>
          </a:xfrm>
          <a:prstGeom prst="rect">
            <a:avLst/>
          </a:prstGeom>
        </p:spPr>
      </p:pic>
      <p:pic>
        <p:nvPicPr>
          <p:cNvPr id="1026" name="Picture 2" descr="Components of Optical Instruments - ppt video online download"/>
          <p:cNvPicPr>
            <a:picLocks noChangeAspect="1" noChangeArrowheads="1"/>
          </p:cNvPicPr>
          <p:nvPr/>
        </p:nvPicPr>
        <p:blipFill rotWithShape="1">
          <a:blip r:embed="rId5">
            <a:extLst>
              <a:ext uri="{28A0092B-C50C-407E-A947-70E740481C1C}">
                <a14:useLocalDpi xmlns:a14="http://schemas.microsoft.com/office/drawing/2010/main" val="0"/>
              </a:ext>
            </a:extLst>
          </a:blip>
          <a:srcRect l="11177" t="19905" r="11550" b="5752"/>
          <a:stretch/>
        </p:blipFill>
        <p:spPr bwMode="auto">
          <a:xfrm>
            <a:off x="6631564" y="4031672"/>
            <a:ext cx="5560435" cy="2826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44886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IN" dirty="0">
                <a:solidFill>
                  <a:srgbClr val="C00000"/>
                </a:solidFill>
                <a:latin typeface="Times New Roman" panose="02020603050405020304" pitchFamily="18" charset="0"/>
                <a:cs typeface="Times New Roman" panose="02020603050405020304" pitchFamily="18" charset="0"/>
              </a:rPr>
              <a:t>Sample Containers</a:t>
            </a:r>
          </a:p>
        </p:txBody>
      </p:sp>
      <p:sp>
        <p:nvSpPr>
          <p:cNvPr id="3" name="Content Placeholder 2"/>
          <p:cNvSpPr>
            <a:spLocks noGrp="1"/>
          </p:cNvSpPr>
          <p:nvPr>
            <p:ph idx="1"/>
          </p:nvPr>
        </p:nvSpPr>
        <p:spPr>
          <a:xfrm>
            <a:off x="838200" y="1413164"/>
            <a:ext cx="10515600" cy="4763799"/>
          </a:xfrm>
        </p:spPr>
        <p:txBody>
          <a:bodyPr>
            <a:normAutofit fontScale="92500" lnSpcReduction="10000"/>
          </a:bodyPr>
          <a:lstStyle/>
          <a:p>
            <a:r>
              <a:rPr lang="en-IN" dirty="0">
                <a:latin typeface="Times New Roman" panose="02020603050405020304" pitchFamily="18" charset="0"/>
                <a:cs typeface="Times New Roman" panose="02020603050405020304" pitchFamily="18" charset="0"/>
              </a:rPr>
              <a:t>Cells or Cuvettes, must have windows that are transparent in the spectral region of interest</a:t>
            </a:r>
          </a:p>
          <a:p>
            <a:r>
              <a:rPr lang="en-IN" dirty="0">
                <a:latin typeface="Times New Roman" panose="02020603050405020304" pitchFamily="18" charset="0"/>
                <a:cs typeface="Times New Roman" panose="02020603050405020304" pitchFamily="18" charset="0"/>
              </a:rPr>
              <a:t>Quartz or fused silica is required for the UV region (wavelengths less than 350 nm) and may be used in the visible region and out to about 3000 nm (3 mm) in the IR. </a:t>
            </a:r>
          </a:p>
          <a:p>
            <a:r>
              <a:rPr lang="en-IN" dirty="0">
                <a:latin typeface="Times New Roman" panose="02020603050405020304" pitchFamily="18" charset="0"/>
                <a:cs typeface="Times New Roman" panose="02020603050405020304" pitchFamily="18" charset="0"/>
              </a:rPr>
              <a:t>Silicate glass is usually used for the 375–2000 nm region because of its low cost compared to quartz. Plastic cells are also used in the visible. </a:t>
            </a:r>
          </a:p>
          <a:p>
            <a:r>
              <a:rPr lang="en-IN" dirty="0">
                <a:latin typeface="Times New Roman" panose="02020603050405020304" pitchFamily="18" charset="0"/>
                <a:cs typeface="Times New Roman" panose="02020603050405020304" pitchFamily="18" charset="0"/>
              </a:rPr>
              <a:t>The most common window material for IR studies is crystalline sodium chloride, which is soluble in water and in some other solvents.</a:t>
            </a:r>
          </a:p>
          <a:p>
            <a:r>
              <a:rPr lang="en-IN" dirty="0">
                <a:latin typeface="Times New Roman" panose="02020603050405020304" pitchFamily="18" charset="0"/>
                <a:cs typeface="Times New Roman" panose="02020603050405020304" pitchFamily="18" charset="0"/>
              </a:rPr>
              <a:t>The best cells have windows that are perpendicular to the direction of the beam in order to minimize reflection losses. The most common cell path length for studies in the UV and visible regions is 1 cm; matched, calibrated cells of this size are available from several commercial sources</a:t>
            </a:r>
          </a:p>
        </p:txBody>
      </p:sp>
    </p:spTree>
    <p:extLst>
      <p:ext uri="{BB962C8B-B14F-4D97-AF65-F5344CB8AC3E}">
        <p14:creationId xmlns:p14="http://schemas.microsoft.com/office/powerpoint/2010/main" val="17024315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1748758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58982"/>
            <a:ext cx="10515600" cy="5317981"/>
          </a:xfrm>
        </p:spPr>
        <p:txBody>
          <a:bodyPr>
            <a:normAutofit fontScale="92500"/>
          </a:bodyPr>
          <a:lstStyle/>
          <a:p>
            <a:r>
              <a:rPr lang="en-IN" dirty="0">
                <a:latin typeface="Times New Roman" panose="02020603050405020304" pitchFamily="18" charset="0"/>
                <a:cs typeface="Times New Roman" panose="02020603050405020304" pitchFamily="18" charset="0"/>
              </a:rPr>
              <a:t>Filters operate by blocking or absorbing all but a restricted band of radiation.</a:t>
            </a:r>
          </a:p>
          <a:p>
            <a:r>
              <a:rPr lang="en-IN" dirty="0">
                <a:latin typeface="Times New Roman" panose="02020603050405020304" pitchFamily="18" charset="0"/>
                <a:cs typeface="Times New Roman" panose="02020603050405020304" pitchFamily="18" charset="0"/>
              </a:rPr>
              <a:t>two types of filters are used in spectroscopy: interference filters and absorption filters. </a:t>
            </a:r>
          </a:p>
          <a:p>
            <a:r>
              <a:rPr lang="en-IN" dirty="0">
                <a:latin typeface="Times New Roman" panose="02020603050405020304" pitchFamily="18" charset="0"/>
                <a:cs typeface="Times New Roman" panose="02020603050405020304" pitchFamily="18" charset="0"/>
              </a:rPr>
              <a:t>Absorption filters, which are generally less expensive and more rugged than interference filters, are limited in use to the visible region. This type of filter usually consists of a </a:t>
            </a:r>
            <a:r>
              <a:rPr lang="en-IN" dirty="0" err="1">
                <a:latin typeface="Times New Roman" panose="02020603050405020304" pitchFamily="18" charset="0"/>
                <a:cs typeface="Times New Roman" panose="02020603050405020304" pitchFamily="18" charset="0"/>
              </a:rPr>
              <a:t>colored</a:t>
            </a:r>
            <a:r>
              <a:rPr lang="en-IN" dirty="0">
                <a:latin typeface="Times New Roman" panose="02020603050405020304" pitchFamily="18" charset="0"/>
                <a:cs typeface="Times New Roman" panose="02020603050405020304" pitchFamily="18" charset="0"/>
              </a:rPr>
              <a:t> glass plate that absorbs part of the incident radiation and transmits the desired band of wavelengths. Absorption filters have effective bandwidths that range from perhaps 30 to 250 nm</a:t>
            </a:r>
          </a:p>
          <a:p>
            <a:r>
              <a:rPr lang="en-IN" dirty="0">
                <a:latin typeface="Times New Roman" panose="02020603050405020304" pitchFamily="18" charset="0"/>
                <a:cs typeface="Times New Roman" panose="02020603050405020304" pitchFamily="18" charset="0"/>
              </a:rPr>
              <a:t>Interference filters are used with ultraviolet and visible radiation, as well as with wavelengths as long as about 14 mm in the infrared region. As the name implies, an interference filter relies on optical interference to provide a relatively narrow band of radiation, typically 5 to 20 nm in width. </a:t>
            </a:r>
          </a:p>
          <a:p>
            <a:pPr marL="0" indent="0">
              <a:buNone/>
            </a:pP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93197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053455" cy="6954982"/>
          </a:xfrm>
          <a:prstGeom prst="rect">
            <a:avLst/>
          </a:prstGeom>
        </p:spPr>
      </p:pic>
    </p:spTree>
    <p:extLst>
      <p:ext uri="{BB962C8B-B14F-4D97-AF65-F5344CB8AC3E}">
        <p14:creationId xmlns:p14="http://schemas.microsoft.com/office/powerpoint/2010/main" val="36643289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172379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a:blip r:embed="rId2"/>
          <a:stretch>
            <a:fillRect/>
          </a:stretch>
        </p:blipFill>
        <p:spPr>
          <a:xfrm>
            <a:off x="1801091" y="396494"/>
            <a:ext cx="8174182" cy="5719350"/>
          </a:xfrm>
          <a:prstGeom prst="rect">
            <a:avLst/>
          </a:prstGeom>
        </p:spPr>
      </p:pic>
    </p:spTree>
    <p:extLst>
      <p:ext uri="{BB962C8B-B14F-4D97-AF65-F5344CB8AC3E}">
        <p14:creationId xmlns:p14="http://schemas.microsoft.com/office/powerpoint/2010/main" val="11069400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19199"/>
            <a:ext cx="10515600" cy="4957763"/>
          </a:xfrm>
        </p:spPr>
        <p:txBody>
          <a:bodyPr/>
          <a:lstStyle/>
          <a:p>
            <a:r>
              <a:rPr lang="en-IN" dirty="0">
                <a:latin typeface="Times New Roman" panose="02020603050405020304" pitchFamily="18" charset="0"/>
                <a:cs typeface="Times New Roman" panose="02020603050405020304" pitchFamily="18" charset="0"/>
              </a:rPr>
              <a:t>Instruments used for emission spectroscopy contain a device called a </a:t>
            </a:r>
            <a:r>
              <a:rPr lang="en-IN" dirty="0" err="1">
                <a:latin typeface="Times New Roman" panose="02020603050405020304" pitchFamily="18" charset="0"/>
                <a:cs typeface="Times New Roman" panose="02020603050405020304" pitchFamily="18" charset="0"/>
              </a:rPr>
              <a:t>polychromator</a:t>
            </a:r>
            <a:r>
              <a:rPr lang="en-IN" dirty="0">
                <a:latin typeface="Times New Roman" panose="02020603050405020304" pitchFamily="18" charset="0"/>
                <a:cs typeface="Times New Roman" panose="02020603050405020304" pitchFamily="18" charset="0"/>
              </a:rPr>
              <a:t>, which contains multiple exit slits and multiple detectors. This arrangement allows many discrete wavelengths to be measured simultaneously</a:t>
            </a:r>
          </a:p>
        </p:txBody>
      </p:sp>
    </p:spTree>
    <p:extLst>
      <p:ext uri="{BB962C8B-B14F-4D97-AF65-F5344CB8AC3E}">
        <p14:creationId xmlns:p14="http://schemas.microsoft.com/office/powerpoint/2010/main" val="39022305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IN" b="1" dirty="0">
                <a:solidFill>
                  <a:srgbClr val="C00000"/>
                </a:solidFill>
                <a:latin typeface="Times New Roman" panose="02020603050405020304" pitchFamily="18" charset="0"/>
                <a:cs typeface="Times New Roman" panose="02020603050405020304" pitchFamily="18" charset="0"/>
              </a:rPr>
              <a:t>Detecting and Measuring Radiant Energy</a:t>
            </a:r>
          </a:p>
        </p:txBody>
      </p:sp>
      <p:sp>
        <p:nvSpPr>
          <p:cNvPr id="3" name="Content Placeholder 2"/>
          <p:cNvSpPr>
            <a:spLocks noGrp="1"/>
          </p:cNvSpPr>
          <p:nvPr>
            <p:ph idx="1"/>
          </p:nvPr>
        </p:nvSpPr>
        <p:spPr>
          <a:xfrm>
            <a:off x="533400" y="1312500"/>
            <a:ext cx="10515600" cy="4351338"/>
          </a:xfrm>
        </p:spPr>
        <p:txBody>
          <a:bodyPr>
            <a:normAutofit/>
          </a:bodyPr>
          <a:lstStyle/>
          <a:p>
            <a:pPr algn="just"/>
            <a:r>
              <a:rPr lang="en-IN" dirty="0">
                <a:latin typeface="Times New Roman" panose="02020603050405020304" pitchFamily="18" charset="0"/>
                <a:cs typeface="Times New Roman" panose="02020603050405020304" pitchFamily="18" charset="0"/>
              </a:rPr>
              <a:t>A detector is a device that identifies, records, or indicates a change in one of the variables in its environment such as pressure, temperature, or electromagnetic radiation.</a:t>
            </a:r>
          </a:p>
          <a:p>
            <a:pPr algn="just"/>
            <a:r>
              <a:rPr lang="en-IN" dirty="0">
                <a:latin typeface="Times New Roman" panose="02020603050405020304" pitchFamily="18" charset="0"/>
                <a:cs typeface="Times New Roman" panose="02020603050405020304" pitchFamily="18" charset="0"/>
              </a:rPr>
              <a:t>The ideal transducer for electromagnetic radiation responds rapidly to low levels of radiant energy over a broad wavelength range. In addition, it produces an electrical signal that is easily amplified and has a low electrical noise level</a:t>
            </a:r>
          </a:p>
          <a:p>
            <a:pPr algn="just"/>
            <a:endParaRPr lang="en-IN" dirty="0">
              <a:latin typeface="Times New Roman" panose="02020603050405020304" pitchFamily="18" charset="0"/>
              <a:cs typeface="Times New Roman" panose="02020603050405020304" pitchFamily="18" charset="0"/>
            </a:endParaRPr>
          </a:p>
        </p:txBody>
      </p:sp>
      <p:pic>
        <p:nvPicPr>
          <p:cNvPr id="4" name="Content Placeholder 3"/>
          <p:cNvPicPr>
            <a:picLocks noChangeAspect="1"/>
          </p:cNvPicPr>
          <p:nvPr/>
        </p:nvPicPr>
        <p:blipFill>
          <a:blip r:embed="rId2"/>
          <a:stretch>
            <a:fillRect/>
          </a:stretch>
        </p:blipFill>
        <p:spPr>
          <a:xfrm>
            <a:off x="6391275" y="4002591"/>
            <a:ext cx="5800725" cy="2657475"/>
          </a:xfrm>
          <a:prstGeom prst="rect">
            <a:avLst/>
          </a:prstGeom>
        </p:spPr>
      </p:pic>
    </p:spTree>
    <p:extLst>
      <p:ext uri="{BB962C8B-B14F-4D97-AF65-F5344CB8AC3E}">
        <p14:creationId xmlns:p14="http://schemas.microsoft.com/office/powerpoint/2010/main" val="291693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05326"/>
            <a:ext cx="10515600" cy="6075948"/>
          </a:xfrm>
        </p:spPr>
        <p:txBody>
          <a:bodyPr/>
          <a:lstStyle/>
          <a:p>
            <a:pPr algn="just"/>
            <a:r>
              <a:rPr lang="en-IN" b="1" dirty="0">
                <a:solidFill>
                  <a:srgbClr val="C00000"/>
                </a:solidFill>
                <a:latin typeface="Times New Roman" panose="02020603050405020304" pitchFamily="18" charset="0"/>
                <a:cs typeface="Times New Roman" panose="02020603050405020304" pitchFamily="18" charset="0"/>
              </a:rPr>
              <a:t>Spectroscopy/Spectrometry</a:t>
            </a:r>
          </a:p>
          <a:p>
            <a:pPr marL="0" indent="0" algn="just">
              <a:buNone/>
            </a:pPr>
            <a:r>
              <a:rPr lang="en-IN" dirty="0">
                <a:latin typeface="Times New Roman" panose="02020603050405020304" pitchFamily="18" charset="0"/>
                <a:cs typeface="Times New Roman" panose="02020603050405020304" pitchFamily="18" charset="0"/>
              </a:rPr>
              <a:t>	- Measurements based on light and other forms of electromagnetic radiation are widely used throughout analytical chemistry. </a:t>
            </a:r>
          </a:p>
          <a:p>
            <a:pPr marL="0" indent="0" algn="just">
              <a:buNone/>
            </a:pPr>
            <a:r>
              <a:rPr lang="en-IN" dirty="0">
                <a:latin typeface="Times New Roman" panose="02020603050405020304" pitchFamily="18" charset="0"/>
                <a:cs typeface="Times New Roman" panose="02020603050405020304" pitchFamily="18" charset="0"/>
              </a:rPr>
              <a:t>	- The interactions of radiation and matter are the subject of the science called spectroscopy.</a:t>
            </a:r>
          </a:p>
          <a:p>
            <a:pPr algn="just"/>
            <a:r>
              <a:rPr lang="en-IN" b="1" dirty="0">
                <a:solidFill>
                  <a:srgbClr val="C00000"/>
                </a:solidFill>
                <a:latin typeface="Times New Roman" panose="02020603050405020304" pitchFamily="18" charset="0"/>
                <a:cs typeface="Times New Roman" panose="02020603050405020304" pitchFamily="18" charset="0"/>
              </a:rPr>
              <a:t>Electromagnetic waves</a:t>
            </a:r>
          </a:p>
          <a:p>
            <a:pPr marL="0" indent="0" algn="just">
              <a:buNone/>
            </a:pPr>
            <a:r>
              <a:rPr lang="en-IN" dirty="0">
                <a:latin typeface="Times New Roman" panose="02020603050405020304" pitchFamily="18" charset="0"/>
                <a:cs typeface="Times New Roman" panose="02020603050405020304" pitchFamily="18" charset="0"/>
              </a:rPr>
              <a:t>	- The waves produced when an electric field comes in contact with the magnetic field are called electromagnetic or EM waves. </a:t>
            </a:r>
          </a:p>
          <a:p>
            <a:pPr marL="0" indent="0" algn="just">
              <a:buNone/>
            </a:pPr>
            <a:r>
              <a:rPr lang="en-IN" dirty="0">
                <a:latin typeface="Times New Roman" panose="02020603050405020304" pitchFamily="18" charset="0"/>
                <a:cs typeface="Times New Roman" panose="02020603050405020304" pitchFamily="18" charset="0"/>
              </a:rPr>
              <a:t>	- The differing types arise from the difference in wavelength and frequency. </a:t>
            </a:r>
          </a:p>
          <a:p>
            <a:pPr marL="0" indent="0" algn="just">
              <a:buNone/>
            </a:pPr>
            <a:endParaRPr lang="en-IN"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3248527" y="5022604"/>
            <a:ext cx="3757610" cy="1708405"/>
          </a:xfrm>
          <a:prstGeom prst="rect">
            <a:avLst/>
          </a:prstGeom>
        </p:spPr>
      </p:pic>
      <p:pic>
        <p:nvPicPr>
          <p:cNvPr id="5" name="Picture 4"/>
          <p:cNvPicPr>
            <a:picLocks noChangeAspect="1"/>
          </p:cNvPicPr>
          <p:nvPr/>
        </p:nvPicPr>
        <p:blipFill>
          <a:blip r:embed="rId3"/>
          <a:stretch>
            <a:fillRect/>
          </a:stretch>
        </p:blipFill>
        <p:spPr>
          <a:xfrm>
            <a:off x="7447547" y="5022604"/>
            <a:ext cx="3464843" cy="1633537"/>
          </a:xfrm>
          <a:prstGeom prst="rect">
            <a:avLst/>
          </a:prstGeom>
        </p:spPr>
      </p:pic>
    </p:spTree>
    <p:extLst>
      <p:ext uri="{BB962C8B-B14F-4D97-AF65-F5344CB8AC3E}">
        <p14:creationId xmlns:p14="http://schemas.microsoft.com/office/powerpoint/2010/main" val="33283858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49927"/>
            <a:ext cx="10515600" cy="5027036"/>
          </a:xfrm>
        </p:spPr>
        <p:txBody>
          <a:bodyPr/>
          <a:lstStyle/>
          <a:p>
            <a:r>
              <a:rPr lang="en-IN" dirty="0">
                <a:latin typeface="Times New Roman" panose="02020603050405020304" pitchFamily="18" charset="0"/>
                <a:cs typeface="Times New Roman" panose="02020603050405020304" pitchFamily="18" charset="0"/>
              </a:rPr>
              <a:t>All photon detectors are based on the interaction of radiation with a reactive surface either to produce electrons (photoemission) or to promote electrons to energy states in which they can conduct electricity (photoconduction). </a:t>
            </a:r>
          </a:p>
          <a:p>
            <a:r>
              <a:rPr lang="en-IN" dirty="0">
                <a:latin typeface="Times New Roman" panose="02020603050405020304" pitchFamily="18" charset="0"/>
                <a:cs typeface="Times New Roman" panose="02020603050405020304" pitchFamily="18" charset="0"/>
              </a:rPr>
              <a:t>Only UV, visible, and near-IR radiation possess enough energy to cause photoemission to occur; therefore, </a:t>
            </a:r>
            <a:r>
              <a:rPr lang="en-IN" dirty="0" err="1">
                <a:latin typeface="Times New Roman" panose="02020603050405020304" pitchFamily="18" charset="0"/>
                <a:cs typeface="Times New Roman" panose="02020603050405020304" pitchFamily="18" charset="0"/>
              </a:rPr>
              <a:t>photoemissive</a:t>
            </a:r>
            <a:r>
              <a:rPr lang="en-IN" dirty="0">
                <a:latin typeface="Times New Roman" panose="02020603050405020304" pitchFamily="18" charset="0"/>
                <a:cs typeface="Times New Roman" panose="02020603050405020304" pitchFamily="18" charset="0"/>
              </a:rPr>
              <a:t> detectors are limited to wavelengths shorter than about 2 mm (2000 nm).</a:t>
            </a:r>
          </a:p>
          <a:p>
            <a:r>
              <a:rPr lang="en-IN" dirty="0">
                <a:latin typeface="Times New Roman" panose="02020603050405020304" pitchFamily="18" charset="0"/>
                <a:cs typeface="Times New Roman" panose="02020603050405020304" pitchFamily="18" charset="0"/>
              </a:rPr>
              <a:t>Photoconductors can be used in the near-, mid-, and far-IR regions of the spectrum</a:t>
            </a:r>
          </a:p>
        </p:txBody>
      </p:sp>
    </p:spTree>
    <p:extLst>
      <p:ext uri="{BB962C8B-B14F-4D97-AF65-F5344CB8AC3E}">
        <p14:creationId xmlns:p14="http://schemas.microsoft.com/office/powerpoint/2010/main" val="7151572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solidFill>
                  <a:srgbClr val="C00000"/>
                </a:solidFill>
                <a:latin typeface="Times New Roman" panose="02020603050405020304" pitchFamily="18" charset="0"/>
                <a:cs typeface="Times New Roman" panose="02020603050405020304" pitchFamily="18" charset="0"/>
              </a:rPr>
              <a:t>Photon Detectors</a:t>
            </a:r>
          </a:p>
        </p:txBody>
      </p:sp>
      <p:sp>
        <p:nvSpPr>
          <p:cNvPr id="3" name="Content Placeholder 2"/>
          <p:cNvSpPr>
            <a:spLocks noGrp="1"/>
          </p:cNvSpPr>
          <p:nvPr>
            <p:ph idx="1"/>
          </p:nvPr>
        </p:nvSpPr>
        <p:spPr/>
        <p:txBody>
          <a:bodyPr/>
          <a:lstStyle/>
          <a:p>
            <a:pPr marL="0" indent="0">
              <a:buNone/>
            </a:pPr>
            <a:r>
              <a:rPr lang="en-IN" dirty="0">
                <a:latin typeface="Times New Roman" panose="02020603050405020304" pitchFamily="18" charset="0"/>
                <a:cs typeface="Times New Roman" panose="02020603050405020304" pitchFamily="18" charset="0"/>
              </a:rPr>
              <a:t>Phototubes and Photomultiplier Tubes</a:t>
            </a:r>
          </a:p>
        </p:txBody>
      </p:sp>
      <p:pic>
        <p:nvPicPr>
          <p:cNvPr id="4" name="Picture 3"/>
          <p:cNvPicPr>
            <a:picLocks noChangeAspect="1"/>
          </p:cNvPicPr>
          <p:nvPr/>
        </p:nvPicPr>
        <p:blipFill>
          <a:blip r:embed="rId2"/>
          <a:stretch>
            <a:fillRect/>
          </a:stretch>
        </p:blipFill>
        <p:spPr>
          <a:xfrm>
            <a:off x="593625" y="2444750"/>
            <a:ext cx="5610225" cy="3867150"/>
          </a:xfrm>
          <a:prstGeom prst="rect">
            <a:avLst/>
          </a:prstGeom>
        </p:spPr>
      </p:pic>
      <p:pic>
        <p:nvPicPr>
          <p:cNvPr id="5" name="Content Placeholder 3"/>
          <p:cNvPicPr>
            <a:picLocks noChangeAspect="1"/>
          </p:cNvPicPr>
          <p:nvPr/>
        </p:nvPicPr>
        <p:blipFill>
          <a:blip r:embed="rId3"/>
          <a:stretch>
            <a:fillRect/>
          </a:stretch>
        </p:blipFill>
        <p:spPr>
          <a:xfrm>
            <a:off x="6299034" y="2341418"/>
            <a:ext cx="5299341" cy="3700608"/>
          </a:xfrm>
          <a:prstGeom prst="rect">
            <a:avLst/>
          </a:prstGeom>
        </p:spPr>
      </p:pic>
    </p:spTree>
    <p:extLst>
      <p:ext uri="{BB962C8B-B14F-4D97-AF65-F5344CB8AC3E}">
        <p14:creationId xmlns:p14="http://schemas.microsoft.com/office/powerpoint/2010/main" val="13150546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IN" dirty="0">
                <a:solidFill>
                  <a:srgbClr val="C00000"/>
                </a:solidFill>
                <a:latin typeface="Times New Roman" panose="02020603050405020304" pitchFamily="18" charset="0"/>
                <a:cs typeface="Times New Roman" panose="02020603050405020304" pitchFamily="18" charset="0"/>
              </a:rPr>
              <a:t>Thermal Detectors</a:t>
            </a:r>
          </a:p>
        </p:txBody>
      </p:sp>
      <p:sp>
        <p:nvSpPr>
          <p:cNvPr id="4" name="Content Placeholder 3"/>
          <p:cNvSpPr>
            <a:spLocks noGrp="1"/>
          </p:cNvSpPr>
          <p:nvPr>
            <p:ph idx="1"/>
          </p:nvPr>
        </p:nvSpPr>
        <p:spPr>
          <a:xfrm>
            <a:off x="755073" y="1565564"/>
            <a:ext cx="10515600" cy="4708381"/>
          </a:xfrm>
        </p:spPr>
        <p:txBody>
          <a:bodyPr>
            <a:normAutofit fontScale="92500" lnSpcReduction="20000"/>
          </a:bodyPr>
          <a:lstStyle/>
          <a:p>
            <a:r>
              <a:rPr lang="en-IN" dirty="0">
                <a:latin typeface="Times New Roman" panose="02020603050405020304" pitchFamily="18" charset="0"/>
                <a:cs typeface="Times New Roman" panose="02020603050405020304" pitchFamily="18" charset="0"/>
              </a:rPr>
              <a:t>Thermal detectors, such as thermocouples, bolometers, and pneumatic devices, were used to detect all but the shortest IR wavelengths.</a:t>
            </a:r>
          </a:p>
          <a:p>
            <a:r>
              <a:rPr lang="en-IN" dirty="0">
                <a:latin typeface="Times New Roman" panose="02020603050405020304" pitchFamily="18" charset="0"/>
                <a:cs typeface="Times New Roman" panose="02020603050405020304" pitchFamily="18" charset="0"/>
              </a:rPr>
              <a:t>The most widely used is a tiny thermocouple or a group of thermocouples called a thermopile. </a:t>
            </a:r>
          </a:p>
          <a:p>
            <a:r>
              <a:rPr lang="en-IN" dirty="0">
                <a:latin typeface="Times New Roman" panose="02020603050405020304" pitchFamily="18" charset="0"/>
                <a:cs typeface="Times New Roman" panose="02020603050405020304" pitchFamily="18" charset="0"/>
              </a:rPr>
              <a:t>The bolometer consists of a conducting element whose electrical resistance changes as a function of temperature. </a:t>
            </a:r>
          </a:p>
          <a:p>
            <a:r>
              <a:rPr lang="en-IN" dirty="0">
                <a:latin typeface="Times New Roman" panose="02020603050405020304" pitchFamily="18" charset="0"/>
                <a:cs typeface="Times New Roman" panose="02020603050405020304" pitchFamily="18" charset="0"/>
              </a:rPr>
              <a:t>A pneumatic detector consists of a small cylindrical chamber that is filled with xenon and contains a blackened membrane to absorb infrared radiation and heat the gas. </a:t>
            </a:r>
          </a:p>
          <a:p>
            <a:r>
              <a:rPr lang="en-IN" dirty="0">
                <a:latin typeface="Times New Roman" panose="02020603050405020304" pitchFamily="18" charset="0"/>
                <a:cs typeface="Times New Roman" panose="02020603050405020304" pitchFamily="18" charset="0"/>
              </a:rPr>
              <a:t>Pyroelectric detectors are manufactured from crystals of a pyroelectric material, such as barium </a:t>
            </a:r>
            <a:r>
              <a:rPr lang="en-IN" dirty="0" err="1">
                <a:latin typeface="Times New Roman" panose="02020603050405020304" pitchFamily="18" charset="0"/>
                <a:cs typeface="Times New Roman" panose="02020603050405020304" pitchFamily="18" charset="0"/>
              </a:rPr>
              <a:t>titanate</a:t>
            </a:r>
            <a:r>
              <a:rPr lang="en-IN" dirty="0">
                <a:latin typeface="Times New Roman" panose="02020603050405020304" pitchFamily="18" charset="0"/>
                <a:cs typeface="Times New Roman" panose="02020603050405020304" pitchFamily="18" charset="0"/>
              </a:rPr>
              <a:t> or deuterated </a:t>
            </a:r>
            <a:r>
              <a:rPr lang="en-IN" dirty="0" err="1">
                <a:latin typeface="Times New Roman" panose="02020603050405020304" pitchFamily="18" charset="0"/>
                <a:cs typeface="Times New Roman" panose="02020603050405020304" pitchFamily="18" charset="0"/>
              </a:rPr>
              <a:t>triglycine</a:t>
            </a:r>
            <a:r>
              <a:rPr lang="en-IN" dirty="0">
                <a:latin typeface="Times New Roman" panose="02020603050405020304" pitchFamily="18" charset="0"/>
                <a:cs typeface="Times New Roman" panose="02020603050405020304" pitchFamily="18" charset="0"/>
              </a:rPr>
              <a:t> </a:t>
            </a:r>
            <a:r>
              <a:rPr lang="en-IN" dirty="0" err="1">
                <a:latin typeface="Times New Roman" panose="02020603050405020304" pitchFamily="18" charset="0"/>
                <a:cs typeface="Times New Roman" panose="02020603050405020304" pitchFamily="18" charset="0"/>
              </a:rPr>
              <a:t>sulfate</a:t>
            </a:r>
            <a:r>
              <a:rPr lang="en-IN" dirty="0">
                <a:latin typeface="Times New Roman" panose="02020603050405020304" pitchFamily="18" charset="0"/>
                <a:cs typeface="Times New Roman" panose="02020603050405020304" pitchFamily="18" charset="0"/>
              </a:rPr>
              <a:t>. A crystal of either of these compounds sandwiched between a pair of electrodes produces a temperature-dependent voltage</a:t>
            </a:r>
          </a:p>
          <a:p>
            <a:endParaRPr lang="en-IN" dirty="0"/>
          </a:p>
        </p:txBody>
      </p:sp>
    </p:spTree>
    <p:extLst>
      <p:ext uri="{BB962C8B-B14F-4D97-AF65-F5344CB8AC3E}">
        <p14:creationId xmlns:p14="http://schemas.microsoft.com/office/powerpoint/2010/main" val="37621861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IN" b="1" dirty="0">
                <a:solidFill>
                  <a:srgbClr val="C00000"/>
                </a:solidFill>
                <a:latin typeface="Times New Roman" panose="02020603050405020304" pitchFamily="18" charset="0"/>
                <a:cs typeface="Times New Roman" panose="02020603050405020304" pitchFamily="18" charset="0"/>
              </a:rPr>
              <a:t>Signal Processors and Readout Devices</a:t>
            </a:r>
          </a:p>
        </p:txBody>
      </p:sp>
      <p:sp>
        <p:nvSpPr>
          <p:cNvPr id="3" name="Content Placeholder 2"/>
          <p:cNvSpPr>
            <a:spLocks noGrp="1"/>
          </p:cNvSpPr>
          <p:nvPr>
            <p:ph idx="1"/>
          </p:nvPr>
        </p:nvSpPr>
        <p:spPr>
          <a:xfrm>
            <a:off x="741218" y="1325563"/>
            <a:ext cx="10515600" cy="4351338"/>
          </a:xfrm>
        </p:spPr>
        <p:txBody>
          <a:bodyPr>
            <a:noAutofit/>
          </a:bodyPr>
          <a:lstStyle/>
          <a:p>
            <a:pPr algn="just">
              <a:lnSpc>
                <a:spcPct val="100000"/>
              </a:lnSpc>
            </a:pPr>
            <a:r>
              <a:rPr lang="en-IN" sz="2400" dirty="0">
                <a:latin typeface="Times New Roman" panose="02020603050405020304" pitchFamily="18" charset="0"/>
                <a:cs typeface="Times New Roman" panose="02020603050405020304" pitchFamily="18" charset="0"/>
              </a:rPr>
              <a:t>A signal processor is an electronic device that may amplify the electrical signal from the detector</a:t>
            </a:r>
          </a:p>
          <a:p>
            <a:pPr algn="just">
              <a:lnSpc>
                <a:spcPct val="100000"/>
              </a:lnSpc>
            </a:pPr>
            <a:r>
              <a:rPr lang="en-IN" sz="2400" dirty="0">
                <a:latin typeface="Times New Roman" panose="02020603050405020304" pitchFamily="18" charset="0"/>
                <a:cs typeface="Times New Roman" panose="02020603050405020304" pitchFamily="18" charset="0"/>
              </a:rPr>
              <a:t>The signal processor may convert the signal from dc to ac (or the reverse), change the phase of the signal, and filter it to remove unwanted components. </a:t>
            </a:r>
          </a:p>
          <a:p>
            <a:pPr algn="just">
              <a:lnSpc>
                <a:spcPct val="100000"/>
              </a:lnSpc>
            </a:pPr>
            <a:r>
              <a:rPr lang="en-IN" sz="2400" dirty="0">
                <a:latin typeface="Times New Roman" panose="02020603050405020304" pitchFamily="18" charset="0"/>
                <a:cs typeface="Times New Roman" panose="02020603050405020304" pitchFamily="18" charset="0"/>
              </a:rPr>
              <a:t>The signal processor may also perform such mathematical operations on the signal as differentiation, integration, or conversion to logarithms. </a:t>
            </a:r>
          </a:p>
          <a:p>
            <a:pPr algn="just">
              <a:lnSpc>
                <a:spcPct val="100000"/>
              </a:lnSpc>
            </a:pPr>
            <a:r>
              <a:rPr lang="en-IN" sz="2400" dirty="0">
                <a:latin typeface="Times New Roman" panose="02020603050405020304" pitchFamily="18" charset="0"/>
                <a:cs typeface="Times New Roman" panose="02020603050405020304" pitchFamily="18" charset="0"/>
              </a:rPr>
              <a:t>Photon counters and </a:t>
            </a:r>
            <a:r>
              <a:rPr lang="en-IN" sz="2400" dirty="0" err="1">
                <a:latin typeface="Times New Roman" panose="02020603050405020304" pitchFamily="18" charset="0"/>
                <a:cs typeface="Times New Roman" panose="02020603050405020304" pitchFamily="18" charset="0"/>
              </a:rPr>
              <a:t>Fiber</a:t>
            </a:r>
            <a:r>
              <a:rPr lang="en-IN" sz="2400" dirty="0">
                <a:latin typeface="Times New Roman" panose="02020603050405020304" pitchFamily="18" charset="0"/>
                <a:cs typeface="Times New Roman" panose="02020603050405020304" pitchFamily="18" charset="0"/>
              </a:rPr>
              <a:t> optics</a:t>
            </a:r>
          </a:p>
          <a:p>
            <a:pPr algn="just">
              <a:lnSpc>
                <a:spcPct val="100000"/>
              </a:lnSpc>
            </a:pPr>
            <a:r>
              <a:rPr lang="en-IN" sz="2400" dirty="0">
                <a:latin typeface="Times New Roman" panose="02020603050405020304" pitchFamily="18" charset="0"/>
                <a:cs typeface="Times New Roman" panose="02020603050405020304" pitchFamily="18" charset="0"/>
              </a:rPr>
              <a:t>Several types of readout devices are found in modern instruments. Digital meters and computer monitors are two examples. Computers are often used to control various instrumental parameters, to process and store data, to print results and spectra, to compare results with various databases, and to communicate with other computers and network devices.</a:t>
            </a:r>
          </a:p>
        </p:txBody>
      </p:sp>
    </p:spTree>
    <p:extLst>
      <p:ext uri="{BB962C8B-B14F-4D97-AF65-F5344CB8AC3E}">
        <p14:creationId xmlns:p14="http://schemas.microsoft.com/office/powerpoint/2010/main" val="23396338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normAutofit/>
          </a:bodyPr>
          <a:lstStyle/>
          <a:p>
            <a:r>
              <a:rPr lang="en-IN" sz="4000" b="1" dirty="0">
                <a:solidFill>
                  <a:srgbClr val="C00000"/>
                </a:solidFill>
                <a:latin typeface="Times New Roman" panose="02020603050405020304" pitchFamily="18" charset="0"/>
                <a:cs typeface="Times New Roman" panose="02020603050405020304" pitchFamily="18" charset="0"/>
              </a:rPr>
              <a:t>Signals, Noise, and the Signal-to-Noise Ratio</a:t>
            </a:r>
          </a:p>
        </p:txBody>
      </p:sp>
      <p:sp>
        <p:nvSpPr>
          <p:cNvPr id="3" name="Content Placeholder 2"/>
          <p:cNvSpPr>
            <a:spLocks noGrp="1"/>
          </p:cNvSpPr>
          <p:nvPr>
            <p:ph idx="1"/>
          </p:nvPr>
        </p:nvSpPr>
        <p:spPr>
          <a:xfrm>
            <a:off x="838200" y="1325563"/>
            <a:ext cx="10515600" cy="4851399"/>
          </a:xfrm>
        </p:spPr>
        <p:txBody>
          <a:bodyPr>
            <a:normAutofit lnSpcReduction="10000"/>
          </a:bodyPr>
          <a:lstStyle/>
          <a:p>
            <a:pPr algn="just"/>
            <a:r>
              <a:rPr lang="en-IN" dirty="0">
                <a:latin typeface="Times New Roman" panose="02020603050405020304" pitchFamily="18" charset="0"/>
                <a:cs typeface="Times New Roman" panose="02020603050405020304" pitchFamily="18" charset="0"/>
              </a:rPr>
              <a:t>The average value of the output of an electronic device is called the signal</a:t>
            </a:r>
          </a:p>
          <a:p>
            <a:pPr algn="just"/>
            <a:r>
              <a:rPr lang="en-IN" dirty="0">
                <a:latin typeface="Times New Roman" panose="02020603050405020304" pitchFamily="18" charset="0"/>
                <a:cs typeface="Times New Roman" panose="02020603050405020304" pitchFamily="18" charset="0"/>
              </a:rPr>
              <a:t>Generally, the signals produced by analytical instruments fluctuate in a random way because a large number of variables are not controlled. These fluctuations, which limit the sensitivity of an instrument, are called noise.</a:t>
            </a:r>
          </a:p>
          <a:p>
            <a:pPr algn="just"/>
            <a:r>
              <a:rPr lang="en-IN" dirty="0">
                <a:latin typeface="Times New Roman" panose="02020603050405020304" pitchFamily="18" charset="0"/>
                <a:cs typeface="Times New Roman" panose="02020603050405020304" pitchFamily="18" charset="0"/>
              </a:rPr>
              <a:t>Chemical noise and Instrumental noise</a:t>
            </a:r>
          </a:p>
          <a:p>
            <a:pPr algn="just"/>
            <a:r>
              <a:rPr lang="en-IN" dirty="0">
                <a:latin typeface="Times New Roman" panose="02020603050405020304" pitchFamily="18" charset="0"/>
                <a:cs typeface="Times New Roman" panose="02020603050405020304" pitchFamily="18" charset="0"/>
              </a:rPr>
              <a:t>The standard deviation of the signal is a measure of the noise.</a:t>
            </a:r>
          </a:p>
          <a:p>
            <a:pPr algn="just"/>
            <a:r>
              <a:rPr lang="en-IN" dirty="0">
                <a:latin typeface="Times New Roman" panose="02020603050405020304" pitchFamily="18" charset="0"/>
                <a:cs typeface="Times New Roman" panose="02020603050405020304" pitchFamily="18" charset="0"/>
              </a:rPr>
              <a:t>The signal-to-noise ratio is usually defined as the ratio of the average value of the output signal to its standard deviation</a:t>
            </a:r>
          </a:p>
          <a:p>
            <a:pPr algn="just"/>
            <a:r>
              <a:rPr lang="en-IN" dirty="0">
                <a:latin typeface="Times New Roman" panose="02020603050405020304" pitchFamily="18" charset="0"/>
                <a:cs typeface="Times New Roman" panose="02020603050405020304" pitchFamily="18" charset="0"/>
              </a:rPr>
              <a:t>Analog filtering, lock-in amplification, boxcar averaging, smoothing, and Fourier transformation.</a:t>
            </a:r>
          </a:p>
          <a:p>
            <a:pPr algn="just"/>
            <a:endParaRPr lang="en-IN" dirty="0">
              <a:latin typeface="Times New Roman" panose="02020603050405020304" pitchFamily="18" charset="0"/>
              <a:cs typeface="Times New Roman" panose="02020603050405020304" pitchFamily="18" charset="0"/>
            </a:endParaRPr>
          </a:p>
          <a:p>
            <a:pPr algn="just"/>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9207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solidFill>
                  <a:srgbClr val="C00000"/>
                </a:solidFill>
                <a:latin typeface="Times New Roman" panose="02020603050405020304" pitchFamily="18" charset="0"/>
                <a:cs typeface="Times New Roman" panose="02020603050405020304" pitchFamily="18" charset="0"/>
              </a:rPr>
              <a:t>Properties of Electromagnetic Waves</a:t>
            </a:r>
            <a:br>
              <a:rPr lang="en-IN" dirty="0">
                <a:latin typeface="Times New Roman" panose="02020603050405020304" pitchFamily="18" charset="0"/>
                <a:cs typeface="Times New Roman" panose="02020603050405020304" pitchFamily="18" charset="0"/>
              </a:rPr>
            </a:br>
            <a:endParaRPr lang="en-IN"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576137"/>
            <a:ext cx="10515600" cy="4600826"/>
          </a:xfrm>
        </p:spPr>
        <p:txBody>
          <a:bodyPr>
            <a:normAutofit fontScale="77500" lnSpcReduction="20000"/>
          </a:bodyPr>
          <a:lstStyle/>
          <a:p>
            <a:pPr algn="just"/>
            <a:r>
              <a:rPr lang="en-IN" dirty="0">
                <a:latin typeface="Times New Roman" panose="02020603050405020304" pitchFamily="18" charset="0"/>
                <a:cs typeface="Times New Roman" panose="02020603050405020304" pitchFamily="18" charset="0"/>
              </a:rPr>
              <a:t>Electromagnetic waves are </a:t>
            </a:r>
            <a:r>
              <a:rPr lang="en-IN" b="1" dirty="0">
                <a:latin typeface="Times New Roman" panose="02020603050405020304" pitchFamily="18" charset="0"/>
                <a:cs typeface="Times New Roman" panose="02020603050405020304" pitchFamily="18" charset="0"/>
              </a:rPr>
              <a:t>transverse</a:t>
            </a:r>
            <a:r>
              <a:rPr lang="en-IN" dirty="0">
                <a:latin typeface="Times New Roman" panose="02020603050405020304" pitchFamily="18" charset="0"/>
                <a:cs typeface="Times New Roman" panose="02020603050405020304" pitchFamily="18" charset="0"/>
              </a:rPr>
              <a:t> in nature.</a:t>
            </a:r>
          </a:p>
          <a:p>
            <a:pPr algn="just"/>
            <a:r>
              <a:rPr lang="en-IN" dirty="0">
                <a:latin typeface="Times New Roman" panose="02020603050405020304" pitchFamily="18" charset="0"/>
                <a:cs typeface="Times New Roman" panose="02020603050405020304" pitchFamily="18" charset="0"/>
              </a:rPr>
              <a:t>They propagate by </a:t>
            </a:r>
            <a:r>
              <a:rPr lang="en-IN" b="1" dirty="0">
                <a:latin typeface="Times New Roman" panose="02020603050405020304" pitchFamily="18" charset="0"/>
                <a:cs typeface="Times New Roman" panose="02020603050405020304" pitchFamily="18" charset="0"/>
              </a:rPr>
              <a:t>varying electric fields and magnetic fields</a:t>
            </a:r>
            <a:r>
              <a:rPr lang="en-IN" dirty="0">
                <a:latin typeface="Times New Roman" panose="02020603050405020304" pitchFamily="18" charset="0"/>
                <a:cs typeface="Times New Roman" panose="02020603050405020304" pitchFamily="18" charset="0"/>
              </a:rPr>
              <a:t>, such that these two fields are at right angles to each other and at a right angle with the direction of propagation of the wave.</a:t>
            </a:r>
          </a:p>
          <a:p>
            <a:pPr algn="just"/>
            <a:r>
              <a:rPr lang="en-IN" dirty="0">
                <a:latin typeface="Times New Roman" panose="02020603050405020304" pitchFamily="18" charset="0"/>
                <a:cs typeface="Times New Roman" panose="02020603050405020304" pitchFamily="18" charset="0"/>
              </a:rPr>
              <a:t>Electromagnetic waves travel with </a:t>
            </a:r>
            <a:r>
              <a:rPr lang="en-IN" b="1" dirty="0">
                <a:latin typeface="Times New Roman" panose="02020603050405020304" pitchFamily="18" charset="0"/>
                <a:cs typeface="Times New Roman" panose="02020603050405020304" pitchFamily="18" charset="0"/>
              </a:rPr>
              <a:t>a constant velocity </a:t>
            </a:r>
            <a:r>
              <a:rPr lang="en-IN" dirty="0">
                <a:latin typeface="Times New Roman" panose="02020603050405020304" pitchFamily="18" charset="0"/>
                <a:cs typeface="Times New Roman" panose="02020603050405020304" pitchFamily="18" charset="0"/>
              </a:rPr>
              <a:t>in vacuum. The speed of the waves is 3 x 10</a:t>
            </a:r>
            <a:r>
              <a:rPr lang="en-IN" baseline="30000" dirty="0">
                <a:latin typeface="Times New Roman" panose="02020603050405020304" pitchFamily="18" charset="0"/>
                <a:cs typeface="Times New Roman" panose="02020603050405020304" pitchFamily="18" charset="0"/>
              </a:rPr>
              <a:t>8 </a:t>
            </a:r>
            <a:r>
              <a:rPr lang="en-IN" dirty="0">
                <a:latin typeface="Times New Roman" panose="02020603050405020304" pitchFamily="18" charset="0"/>
                <a:cs typeface="Times New Roman" panose="02020603050405020304" pitchFamily="18" charset="0"/>
              </a:rPr>
              <a:t>m/s.</a:t>
            </a:r>
          </a:p>
          <a:p>
            <a:pPr algn="just"/>
            <a:r>
              <a:rPr lang="en-IN" dirty="0">
                <a:latin typeface="Times New Roman" panose="02020603050405020304" pitchFamily="18" charset="0"/>
                <a:cs typeface="Times New Roman" panose="02020603050405020304" pitchFamily="18" charset="0"/>
              </a:rPr>
              <a:t>Electromagnetic waves are non-mechanical waves. They </a:t>
            </a:r>
            <a:r>
              <a:rPr lang="en-IN" b="1" dirty="0">
                <a:latin typeface="Times New Roman" panose="02020603050405020304" pitchFamily="18" charset="0"/>
                <a:cs typeface="Times New Roman" panose="02020603050405020304" pitchFamily="18" charset="0"/>
              </a:rPr>
              <a:t>do not require any material medium for propagation.</a:t>
            </a:r>
          </a:p>
          <a:p>
            <a:pPr algn="just"/>
            <a:r>
              <a:rPr lang="en-IN" dirty="0">
                <a:latin typeface="Times New Roman" panose="02020603050405020304" pitchFamily="18" charset="0"/>
                <a:cs typeface="Times New Roman" panose="02020603050405020304" pitchFamily="18" charset="0"/>
              </a:rPr>
              <a:t>They obey the equation </a:t>
            </a:r>
            <a:r>
              <a:rPr lang="en-IN" b="1" dirty="0">
                <a:latin typeface="Times New Roman" panose="02020603050405020304" pitchFamily="18" charset="0"/>
                <a:cs typeface="Times New Roman" panose="02020603050405020304" pitchFamily="18" charset="0"/>
              </a:rPr>
              <a:t>c = </a:t>
            </a:r>
            <a:r>
              <a:rPr lang="en-IN" b="1" dirty="0" err="1">
                <a:latin typeface="Times New Roman" panose="02020603050405020304" pitchFamily="18" charset="0"/>
                <a:cs typeface="Times New Roman" panose="02020603050405020304" pitchFamily="18" charset="0"/>
              </a:rPr>
              <a:t>fλ</a:t>
            </a:r>
            <a:r>
              <a:rPr lang="en-IN" dirty="0">
                <a:latin typeface="Times New Roman" panose="02020603050405020304" pitchFamily="18" charset="0"/>
                <a:cs typeface="Times New Roman" panose="02020603050405020304" pitchFamily="18" charset="0"/>
              </a:rPr>
              <a:t>. Here, f is the frequency is Hertz and λ is the wavelength metres. The product of wavelength and frequency is equal to a constant c, the speed of light which is equal to 3 x 10</a:t>
            </a:r>
            <a:r>
              <a:rPr lang="en-IN" baseline="30000" dirty="0">
                <a:latin typeface="Times New Roman" panose="02020603050405020304" pitchFamily="18" charset="0"/>
                <a:cs typeface="Times New Roman" panose="02020603050405020304" pitchFamily="18" charset="0"/>
              </a:rPr>
              <a:t>8 </a:t>
            </a:r>
            <a:r>
              <a:rPr lang="en-IN" dirty="0">
                <a:latin typeface="Times New Roman" panose="02020603050405020304" pitchFamily="18" charset="0"/>
                <a:cs typeface="Times New Roman" panose="02020603050405020304" pitchFamily="18" charset="0"/>
              </a:rPr>
              <a:t>m/s. From this relation between wavelength, frequency and speed of light we can understand that the electromagnetic waves will travel with the speed of light regardless of wavelength and frequency.</a:t>
            </a:r>
          </a:p>
          <a:p>
            <a:pPr algn="just"/>
            <a:r>
              <a:rPr lang="en-IN" dirty="0">
                <a:latin typeface="Times New Roman" panose="02020603050405020304" pitchFamily="18" charset="0"/>
                <a:cs typeface="Times New Roman" panose="02020603050405020304" pitchFamily="18" charset="0"/>
              </a:rPr>
              <a:t>The oscillating electric field and magnetic field are in the same phase. </a:t>
            </a:r>
            <a:r>
              <a:rPr lang="en-IN" b="1" dirty="0">
                <a:latin typeface="Times New Roman" panose="02020603050405020304" pitchFamily="18" charset="0"/>
                <a:cs typeface="Times New Roman" panose="02020603050405020304" pitchFamily="18" charset="0"/>
              </a:rPr>
              <a:t>The ratio of the amplitudes of the electric field and the magnetic field is equal to the velocity of the wave.</a:t>
            </a:r>
          </a:p>
          <a:p>
            <a:pPr marL="457200" lvl="1" indent="0" algn="just">
              <a:buNone/>
            </a:pP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3154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solidFill>
                  <a:srgbClr val="C00000"/>
                </a:solidFill>
                <a:latin typeface="Times New Roman" panose="02020603050405020304" pitchFamily="18" charset="0"/>
                <a:cs typeface="Times New Roman" panose="02020603050405020304" pitchFamily="18" charset="0"/>
              </a:rPr>
              <a:t>Wave Characteristics</a:t>
            </a:r>
          </a:p>
        </p:txBody>
      </p:sp>
      <p:sp>
        <p:nvSpPr>
          <p:cNvPr id="3" name="Content Placeholder 2"/>
          <p:cNvSpPr>
            <a:spLocks noGrp="1"/>
          </p:cNvSpPr>
          <p:nvPr>
            <p:ph idx="1"/>
          </p:nvPr>
        </p:nvSpPr>
        <p:spPr/>
        <p:txBody>
          <a:bodyPr>
            <a:normAutofit/>
          </a:bodyPr>
          <a:lstStyle/>
          <a:p>
            <a:r>
              <a:rPr lang="en-IN" dirty="0"/>
              <a:t>Amplitude </a:t>
            </a:r>
          </a:p>
          <a:p>
            <a:r>
              <a:rPr lang="en-IN" dirty="0"/>
              <a:t>Period </a:t>
            </a:r>
          </a:p>
          <a:p>
            <a:r>
              <a:rPr lang="en-IN" dirty="0"/>
              <a:t>Frequency   V(Velocity)=v(frequency)*</a:t>
            </a:r>
            <a:r>
              <a:rPr lang="el-GR" dirty="0"/>
              <a:t>λ</a:t>
            </a:r>
            <a:r>
              <a:rPr lang="en-IN" dirty="0"/>
              <a:t>(Wavelength)</a:t>
            </a:r>
          </a:p>
          <a:p>
            <a:r>
              <a:rPr lang="en-IN" dirty="0"/>
              <a:t>The wavenumber, n = 1/</a:t>
            </a:r>
            <a:r>
              <a:rPr lang="el-GR" dirty="0"/>
              <a:t> λ</a:t>
            </a:r>
            <a:r>
              <a:rPr lang="en-IN" dirty="0"/>
              <a:t> (cm-1)</a:t>
            </a:r>
          </a:p>
          <a:p>
            <a:r>
              <a:rPr lang="en-IN" dirty="0"/>
              <a:t>The radiant power</a:t>
            </a:r>
          </a:p>
          <a:p>
            <a:r>
              <a:rPr lang="en-IN" dirty="0"/>
              <a:t>The Particle Nature of Light: Photons</a:t>
            </a:r>
          </a:p>
          <a:p>
            <a:pPr marL="0" indent="0">
              <a:buNone/>
            </a:pPr>
            <a:endParaRPr lang="en-IN" dirty="0"/>
          </a:p>
          <a:p>
            <a:pPr marL="0" indent="0">
              <a:buNone/>
            </a:pPr>
            <a:endParaRPr lang="en-IN" dirty="0"/>
          </a:p>
        </p:txBody>
      </p:sp>
      <p:pic>
        <p:nvPicPr>
          <p:cNvPr id="4" name="Picture 3"/>
          <p:cNvPicPr>
            <a:picLocks noChangeAspect="1"/>
          </p:cNvPicPr>
          <p:nvPr/>
        </p:nvPicPr>
        <p:blipFill>
          <a:blip r:embed="rId2"/>
          <a:stretch>
            <a:fillRect/>
          </a:stretch>
        </p:blipFill>
        <p:spPr>
          <a:xfrm>
            <a:off x="3952875" y="5187616"/>
            <a:ext cx="2143125" cy="838200"/>
          </a:xfrm>
          <a:prstGeom prst="rect">
            <a:avLst/>
          </a:prstGeom>
        </p:spPr>
      </p:pic>
    </p:spTree>
    <p:extLst>
      <p:ext uri="{BB962C8B-B14F-4D97-AF65-F5344CB8AC3E}">
        <p14:creationId xmlns:p14="http://schemas.microsoft.com/office/powerpoint/2010/main" val="40105748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solidFill>
                  <a:srgbClr val="C00000"/>
                </a:solidFill>
                <a:latin typeface="Times New Roman" panose="02020603050405020304" pitchFamily="18" charset="0"/>
                <a:cs typeface="Times New Roman" panose="02020603050405020304" pitchFamily="18" charset="0"/>
              </a:rPr>
              <a:t>The Electromagnetic Spectrum</a:t>
            </a:r>
          </a:p>
        </p:txBody>
      </p:sp>
      <p:sp>
        <p:nvSpPr>
          <p:cNvPr id="3" name="Content Placeholder 2"/>
          <p:cNvSpPr>
            <a:spLocks noGrp="1"/>
          </p:cNvSpPr>
          <p:nvPr>
            <p:ph idx="1"/>
          </p:nvPr>
        </p:nvSpPr>
        <p:spPr/>
        <p:txBody>
          <a:bodyPr/>
          <a:lstStyle/>
          <a:p>
            <a:pPr marL="0" indent="0">
              <a:buNone/>
            </a:pPr>
            <a:r>
              <a:rPr lang="en-IN" dirty="0">
                <a:latin typeface="Times New Roman" panose="02020603050405020304" pitchFamily="18" charset="0"/>
                <a:cs typeface="Times New Roman" panose="02020603050405020304" pitchFamily="18" charset="0"/>
              </a:rPr>
              <a:t>The range of electromagnetic waves frequencies and their respective wavelengths and photon energies is called an electromagnetic spectrum.</a:t>
            </a:r>
            <a:r>
              <a:rPr lang="en-IN" dirty="0"/>
              <a:t> </a:t>
            </a:r>
          </a:p>
          <a:p>
            <a:endParaRPr lang="en-IN" dirty="0"/>
          </a:p>
          <a:p>
            <a:endParaRPr lang="en-IN" dirty="0"/>
          </a:p>
        </p:txBody>
      </p:sp>
      <p:pic>
        <p:nvPicPr>
          <p:cNvPr id="4" name="Picture 3"/>
          <p:cNvPicPr>
            <a:picLocks noChangeAspect="1"/>
          </p:cNvPicPr>
          <p:nvPr/>
        </p:nvPicPr>
        <p:blipFill>
          <a:blip r:embed="rId2"/>
          <a:stretch>
            <a:fillRect/>
          </a:stretch>
        </p:blipFill>
        <p:spPr>
          <a:xfrm>
            <a:off x="1043488" y="3479132"/>
            <a:ext cx="2886075" cy="2697831"/>
          </a:xfrm>
          <a:prstGeom prst="rect">
            <a:avLst/>
          </a:prstGeom>
        </p:spPr>
      </p:pic>
      <p:pic>
        <p:nvPicPr>
          <p:cNvPr id="5" name="Picture 4"/>
          <p:cNvPicPr>
            <a:picLocks noChangeAspect="1"/>
          </p:cNvPicPr>
          <p:nvPr/>
        </p:nvPicPr>
        <p:blipFill>
          <a:blip r:embed="rId3"/>
          <a:stretch>
            <a:fillRect/>
          </a:stretch>
        </p:blipFill>
        <p:spPr>
          <a:xfrm>
            <a:off x="4359967" y="3025775"/>
            <a:ext cx="7199121" cy="3286125"/>
          </a:xfrm>
          <a:prstGeom prst="rect">
            <a:avLst/>
          </a:prstGeom>
        </p:spPr>
      </p:pic>
    </p:spTree>
    <p:extLst>
      <p:ext uri="{BB962C8B-B14F-4D97-AF65-F5344CB8AC3E}">
        <p14:creationId xmlns:p14="http://schemas.microsoft.com/office/powerpoint/2010/main" val="1955555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a:stretch>
            <a:fillRect/>
          </a:stretch>
        </p:blipFill>
        <p:spPr>
          <a:xfrm>
            <a:off x="2071757" y="1219200"/>
            <a:ext cx="7929060" cy="4222967"/>
          </a:xfrm>
          <a:prstGeom prst="rect">
            <a:avLst/>
          </a:prstGeom>
        </p:spPr>
      </p:pic>
    </p:spTree>
    <p:extLst>
      <p:ext uri="{BB962C8B-B14F-4D97-AF65-F5344CB8AC3E}">
        <p14:creationId xmlns:p14="http://schemas.microsoft.com/office/powerpoint/2010/main" val="29001073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57200"/>
            <a:ext cx="10515600" cy="6220691"/>
          </a:xfrm>
        </p:spPr>
        <p:txBody>
          <a:bodyPr>
            <a:normAutofit fontScale="92500" lnSpcReduction="20000"/>
          </a:bodyPr>
          <a:lstStyle/>
          <a:p>
            <a:pPr algn="just"/>
            <a:r>
              <a:rPr lang="en-IN" b="1" dirty="0">
                <a:solidFill>
                  <a:srgbClr val="C00000"/>
                </a:solidFill>
                <a:latin typeface="Times New Roman" panose="02020603050405020304" pitchFamily="18" charset="0"/>
                <a:cs typeface="Times New Roman" panose="02020603050405020304" pitchFamily="18" charset="0"/>
              </a:rPr>
              <a:t>Applications of Electromagnetic Spectrum</a:t>
            </a:r>
          </a:p>
          <a:p>
            <a:pPr marL="0" indent="0" algn="just">
              <a:buNone/>
            </a:pPr>
            <a:r>
              <a:rPr lang="en-IN" dirty="0">
                <a:latin typeface="Times New Roman" panose="02020603050405020304" pitchFamily="18" charset="0"/>
                <a:cs typeface="Times New Roman" panose="02020603050405020304" pitchFamily="18" charset="0"/>
              </a:rPr>
              <a:t>	- The radio waves and microwaves discovered by Hertz paved the way for wireless television and radio and mobile communication.</a:t>
            </a:r>
          </a:p>
          <a:p>
            <a:pPr marL="0" indent="0" algn="just">
              <a:buNone/>
            </a:pPr>
            <a:r>
              <a:rPr lang="en-IN" dirty="0">
                <a:latin typeface="Times New Roman" panose="02020603050405020304" pitchFamily="18" charset="0"/>
                <a:cs typeface="Times New Roman" panose="02020603050405020304" pitchFamily="18" charset="0"/>
              </a:rPr>
              <a:t>	- The visible light portion of the electromagnetic spectrum is the reason for all visual aids in daily life. This is the portion of the electromagnetic spectrum that helps us to see all the objects, including the colours.</a:t>
            </a:r>
          </a:p>
          <a:p>
            <a:pPr marL="0" indent="0" algn="just">
              <a:buNone/>
            </a:pPr>
            <a:r>
              <a:rPr lang="en-IN" dirty="0">
                <a:latin typeface="Times New Roman" panose="02020603050405020304" pitchFamily="18" charset="0"/>
                <a:cs typeface="Times New Roman" panose="02020603050405020304" pitchFamily="18" charset="0"/>
              </a:rPr>
              <a:t>	- The X-rays discovered by Roentgen proved to be useful in medicine for detecting many ailments or deformities in bones.</a:t>
            </a:r>
          </a:p>
          <a:p>
            <a:pPr marL="0" indent="0" algn="just">
              <a:buNone/>
            </a:pPr>
            <a:r>
              <a:rPr lang="en-IN" dirty="0">
                <a:latin typeface="Times New Roman" panose="02020603050405020304" pitchFamily="18" charset="0"/>
                <a:cs typeface="Times New Roman" panose="02020603050405020304" pitchFamily="18" charset="0"/>
              </a:rPr>
              <a:t>	- The high ultraviolet radiation has energies to ionize the atoms causing chemical reactions.</a:t>
            </a:r>
          </a:p>
          <a:p>
            <a:pPr marL="0" indent="0" algn="just">
              <a:buNone/>
            </a:pPr>
            <a:r>
              <a:rPr lang="en-IN" dirty="0">
                <a:latin typeface="Times New Roman" panose="02020603050405020304" pitchFamily="18" charset="0"/>
                <a:cs typeface="Times New Roman" panose="02020603050405020304" pitchFamily="18" charset="0"/>
              </a:rPr>
              <a:t>	- The gamma rays discovered by Paul Villard are useful for ionization purposes, and for nuclear medicine.</a:t>
            </a:r>
          </a:p>
          <a:p>
            <a:pPr algn="just"/>
            <a:endParaRPr lang="en-IN" b="1" dirty="0">
              <a:latin typeface="Times New Roman" panose="02020603050405020304" pitchFamily="18" charset="0"/>
              <a:cs typeface="Times New Roman" panose="02020603050405020304" pitchFamily="18" charset="0"/>
            </a:endParaRPr>
          </a:p>
          <a:p>
            <a:pPr algn="just"/>
            <a:r>
              <a:rPr lang="en-IN" b="1" dirty="0">
                <a:solidFill>
                  <a:srgbClr val="C00000"/>
                </a:solidFill>
                <a:latin typeface="Times New Roman" panose="02020603050405020304" pitchFamily="18" charset="0"/>
                <a:cs typeface="Times New Roman" panose="02020603050405020304" pitchFamily="18" charset="0"/>
              </a:rPr>
              <a:t>Significance of Electromagnetic Spectrum</a:t>
            </a:r>
          </a:p>
          <a:p>
            <a:pPr marL="0" indent="0" algn="just">
              <a:buNone/>
            </a:pPr>
            <a:r>
              <a:rPr lang="en-IN" dirty="0">
                <a:latin typeface="Times New Roman" panose="02020603050405020304" pitchFamily="18" charset="0"/>
                <a:cs typeface="Times New Roman" panose="02020603050405020304" pitchFamily="18" charset="0"/>
              </a:rPr>
              <a:t>	The electromagnetic waves in these different bands have different characteristics depending upon how they are produced, how they interact with matter and their practical applications. </a:t>
            </a:r>
          </a:p>
        </p:txBody>
      </p:sp>
    </p:spTree>
    <p:extLst>
      <p:ext uri="{BB962C8B-B14F-4D97-AF65-F5344CB8AC3E}">
        <p14:creationId xmlns:p14="http://schemas.microsoft.com/office/powerpoint/2010/main" val="28332892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solidFill>
                  <a:srgbClr val="C00000"/>
                </a:solidFill>
                <a:latin typeface="Times New Roman" panose="02020603050405020304" pitchFamily="18" charset="0"/>
                <a:cs typeface="Times New Roman" panose="02020603050405020304" pitchFamily="18" charset="0"/>
              </a:rPr>
              <a:t>Spectroscopic Measurements</a:t>
            </a:r>
          </a:p>
        </p:txBody>
      </p:sp>
      <p:pic>
        <p:nvPicPr>
          <p:cNvPr id="4" name="Content Placeholder 3"/>
          <p:cNvPicPr>
            <a:picLocks noGrp="1" noChangeAspect="1"/>
          </p:cNvPicPr>
          <p:nvPr>
            <p:ph idx="1"/>
          </p:nvPr>
        </p:nvPicPr>
        <p:blipFill>
          <a:blip r:embed="rId2"/>
          <a:stretch>
            <a:fillRect/>
          </a:stretch>
        </p:blipFill>
        <p:spPr>
          <a:xfrm>
            <a:off x="2711381" y="1894897"/>
            <a:ext cx="6409020" cy="4351338"/>
          </a:xfrm>
          <a:prstGeom prst="rect">
            <a:avLst/>
          </a:prstGeom>
        </p:spPr>
      </p:pic>
    </p:spTree>
    <p:extLst>
      <p:ext uri="{BB962C8B-B14F-4D97-AF65-F5344CB8AC3E}">
        <p14:creationId xmlns:p14="http://schemas.microsoft.com/office/powerpoint/2010/main" val="28556539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IN" dirty="0">
                <a:solidFill>
                  <a:srgbClr val="C00000"/>
                </a:solidFill>
                <a:latin typeface="Times New Roman" panose="02020603050405020304" pitchFamily="18" charset="0"/>
                <a:cs typeface="Times New Roman" panose="02020603050405020304" pitchFamily="18" charset="0"/>
              </a:rPr>
              <a:t>Components of optical instruments</a:t>
            </a:r>
          </a:p>
        </p:txBody>
      </p:sp>
      <p:sp>
        <p:nvSpPr>
          <p:cNvPr id="3" name="Content Placeholder 2"/>
          <p:cNvSpPr>
            <a:spLocks noGrp="1"/>
          </p:cNvSpPr>
          <p:nvPr>
            <p:ph idx="1"/>
          </p:nvPr>
        </p:nvSpPr>
        <p:spPr>
          <a:xfrm>
            <a:off x="838200" y="1496291"/>
            <a:ext cx="10515600" cy="4680672"/>
          </a:xfrm>
        </p:spPr>
        <p:txBody>
          <a:bodyPr/>
          <a:lstStyle/>
          <a:p>
            <a:pPr algn="just">
              <a:buFontTx/>
              <a:buChar char="-"/>
            </a:pPr>
            <a:r>
              <a:rPr lang="en-IN" dirty="0">
                <a:latin typeface="Times New Roman" panose="02020603050405020304" pitchFamily="18" charset="0"/>
                <a:cs typeface="Times New Roman" panose="02020603050405020304" pitchFamily="18" charset="0"/>
              </a:rPr>
              <a:t>Stable source of radiant energy</a:t>
            </a:r>
          </a:p>
          <a:p>
            <a:pPr algn="just">
              <a:buFontTx/>
              <a:buChar char="-"/>
            </a:pPr>
            <a:r>
              <a:rPr lang="en-IN" dirty="0">
                <a:latin typeface="Times New Roman" panose="02020603050405020304" pitchFamily="18" charset="0"/>
                <a:cs typeface="Times New Roman" panose="02020603050405020304" pitchFamily="18" charset="0"/>
              </a:rPr>
              <a:t>Wavelength selector to isolate a limited region of the spectrum for measurement</a:t>
            </a:r>
          </a:p>
          <a:p>
            <a:pPr algn="just">
              <a:buFontTx/>
              <a:buChar char="-"/>
            </a:pPr>
            <a:r>
              <a:rPr lang="en-IN" dirty="0">
                <a:latin typeface="Times New Roman" panose="02020603050405020304" pitchFamily="18" charset="0"/>
                <a:cs typeface="Times New Roman" panose="02020603050405020304" pitchFamily="18" charset="0"/>
              </a:rPr>
              <a:t>One or more sample containers</a:t>
            </a:r>
          </a:p>
          <a:p>
            <a:pPr algn="just">
              <a:buFontTx/>
              <a:buChar char="-"/>
            </a:pPr>
            <a:r>
              <a:rPr lang="en-IN" dirty="0">
                <a:latin typeface="Times New Roman" panose="02020603050405020304" pitchFamily="18" charset="0"/>
                <a:cs typeface="Times New Roman" panose="02020603050405020304" pitchFamily="18" charset="0"/>
              </a:rPr>
              <a:t>Radiation detector, to convert radiant energy to a measurable electrical signal; and </a:t>
            </a:r>
          </a:p>
          <a:p>
            <a:pPr algn="just">
              <a:buFontTx/>
              <a:buChar char="-"/>
            </a:pPr>
            <a:r>
              <a:rPr lang="en-IN" dirty="0">
                <a:latin typeface="Times New Roman" panose="02020603050405020304" pitchFamily="18" charset="0"/>
                <a:cs typeface="Times New Roman" panose="02020603050405020304" pitchFamily="18" charset="0"/>
              </a:rPr>
              <a:t>Signal-processing and readout unit consisting of electronic hardware and in modern instruments a computer</a:t>
            </a:r>
          </a:p>
          <a:p>
            <a:pPr algn="just"/>
            <a:endParaRPr lang="en-IN"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3502943" y="5181600"/>
            <a:ext cx="5667375" cy="1676400"/>
          </a:xfrm>
          <a:prstGeom prst="rect">
            <a:avLst/>
          </a:prstGeom>
        </p:spPr>
      </p:pic>
    </p:spTree>
    <p:extLst>
      <p:ext uri="{BB962C8B-B14F-4D97-AF65-F5344CB8AC3E}">
        <p14:creationId xmlns:p14="http://schemas.microsoft.com/office/powerpoint/2010/main" val="38166490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TotalTime>
  <Words>1128</Words>
  <Application>Microsoft Office PowerPoint</Application>
  <PresentationFormat>Widescreen</PresentationFormat>
  <Paragraphs>81</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Times New Roman</vt:lpstr>
      <vt:lpstr>Office Theme</vt:lpstr>
      <vt:lpstr>INTRODUCTION TO SPECTROMETRY</vt:lpstr>
      <vt:lpstr>PowerPoint Presentation</vt:lpstr>
      <vt:lpstr>Properties of Electromagnetic Waves </vt:lpstr>
      <vt:lpstr>Wave Characteristics</vt:lpstr>
      <vt:lpstr>The Electromagnetic Spectrum</vt:lpstr>
      <vt:lpstr>PowerPoint Presentation</vt:lpstr>
      <vt:lpstr>PowerPoint Presentation</vt:lpstr>
      <vt:lpstr>Spectroscopic Measurements</vt:lpstr>
      <vt:lpstr>Components of optical instruments</vt:lpstr>
      <vt:lpstr>Spectroscopic Sources</vt:lpstr>
      <vt:lpstr>PowerPoint Presentation</vt:lpstr>
      <vt:lpstr>Sample Containers</vt:lpstr>
      <vt:lpstr>PowerPoint Presentation</vt:lpstr>
      <vt:lpstr>PowerPoint Presentation</vt:lpstr>
      <vt:lpstr>PowerPoint Presentation</vt:lpstr>
      <vt:lpstr>PowerPoint Presentation</vt:lpstr>
      <vt:lpstr>PowerPoint Presentation</vt:lpstr>
      <vt:lpstr>PowerPoint Presentation</vt:lpstr>
      <vt:lpstr>Detecting and Measuring Radiant Energy</vt:lpstr>
      <vt:lpstr>PowerPoint Presentation</vt:lpstr>
      <vt:lpstr>Photon Detectors</vt:lpstr>
      <vt:lpstr>Thermal Detectors</vt:lpstr>
      <vt:lpstr>Signal Processors and Readout Devices</vt:lpstr>
      <vt:lpstr>Signals, Noise, and the Signal-to-Noise Ratio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SPECTROMETRY</dc:title>
  <dc:creator>Bhuvana</dc:creator>
  <cp:lastModifiedBy>Bhuvana</cp:lastModifiedBy>
  <cp:revision>68</cp:revision>
  <dcterms:created xsi:type="dcterms:W3CDTF">2023-02-20T18:52:49Z</dcterms:created>
  <dcterms:modified xsi:type="dcterms:W3CDTF">2023-02-21T06:01:22Z</dcterms:modified>
</cp:coreProperties>
</file>